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Inter SemiBold"/>
      <p:regular r:id="rId29"/>
      <p:bold r:id="rId30"/>
      <p:italic r:id="rId31"/>
      <p:boldItalic r:id="rId32"/>
    </p:embeddedFont>
    <p:embeddedFont>
      <p:font typeface="Inter Light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Inter ExtraBold"/>
      <p:bold r:id="rId41"/>
      <p:boldItalic r:id="rId42"/>
    </p:embeddedFont>
    <p:embeddedFont>
      <p:font typeface="Inter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27979F-A4A5-491F-B76F-C459C9A6FC98}">
  <a:tblStyle styleId="{0027979F-A4A5-491F-B76F-C459C9A6FC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20" Type="http://schemas.openxmlformats.org/officeDocument/2006/relationships/slide" Target="slides/slide13.xml"/><Relationship Id="rId42" Type="http://schemas.openxmlformats.org/officeDocument/2006/relationships/font" Target="fonts/InterExtraBold-boldItalic.fntdata"/><Relationship Id="rId41" Type="http://schemas.openxmlformats.org/officeDocument/2006/relationships/font" Target="fonts/InterExtraBold-bold.fntdata"/><Relationship Id="rId22" Type="http://schemas.openxmlformats.org/officeDocument/2006/relationships/slide" Target="slides/slide15.xml"/><Relationship Id="rId44" Type="http://schemas.openxmlformats.org/officeDocument/2006/relationships/font" Target="fonts/InterMedium-bold.fntdata"/><Relationship Id="rId21" Type="http://schemas.openxmlformats.org/officeDocument/2006/relationships/slide" Target="slides/slide14.xml"/><Relationship Id="rId43" Type="http://schemas.openxmlformats.org/officeDocument/2006/relationships/font" Target="fonts/InterMedium-regular.fntdata"/><Relationship Id="rId24" Type="http://schemas.openxmlformats.org/officeDocument/2006/relationships/slide" Target="slides/slide17.xml"/><Relationship Id="rId46" Type="http://schemas.openxmlformats.org/officeDocument/2006/relationships/font" Target="fonts/InterMedium-boldItalic.fntdata"/><Relationship Id="rId23" Type="http://schemas.openxmlformats.org/officeDocument/2006/relationships/slide" Target="slides/slide16.xml"/><Relationship Id="rId45" Type="http://schemas.openxmlformats.org/officeDocument/2006/relationships/font" Target="fonts/Inter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SemiBol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SemiBold-italic.fntdata"/><Relationship Id="rId30" Type="http://schemas.openxmlformats.org/officeDocument/2006/relationships/font" Target="fonts/InterSemiBold-bold.fntdata"/><Relationship Id="rId11" Type="http://schemas.openxmlformats.org/officeDocument/2006/relationships/slide" Target="slides/slide4.xml"/><Relationship Id="rId33" Type="http://schemas.openxmlformats.org/officeDocument/2006/relationships/font" Target="fonts/InterLight-regular.fntdata"/><Relationship Id="rId10" Type="http://schemas.openxmlformats.org/officeDocument/2006/relationships/slide" Target="slides/slide3.xml"/><Relationship Id="rId32" Type="http://schemas.openxmlformats.org/officeDocument/2006/relationships/font" Target="fonts/InterSemiBold-boldItalic.fntdata"/><Relationship Id="rId13" Type="http://schemas.openxmlformats.org/officeDocument/2006/relationships/slide" Target="slides/slide6.xml"/><Relationship Id="rId35" Type="http://schemas.openxmlformats.org/officeDocument/2006/relationships/font" Target="fonts/InterLight-italic.fntdata"/><Relationship Id="rId12" Type="http://schemas.openxmlformats.org/officeDocument/2006/relationships/slide" Target="slides/slide5.xml"/><Relationship Id="rId34" Type="http://schemas.openxmlformats.org/officeDocument/2006/relationships/font" Target="fonts/InterLight-bold.fntdata"/><Relationship Id="rId15" Type="http://schemas.openxmlformats.org/officeDocument/2006/relationships/slide" Target="slides/slide8.xml"/><Relationship Id="rId37" Type="http://schemas.openxmlformats.org/officeDocument/2006/relationships/font" Target="fonts/Inter-regular.fntdata"/><Relationship Id="rId14" Type="http://schemas.openxmlformats.org/officeDocument/2006/relationships/slide" Target="slides/slide7.xml"/><Relationship Id="rId36" Type="http://schemas.openxmlformats.org/officeDocument/2006/relationships/font" Target="fonts/InterLight-boldItalic.fntdata"/><Relationship Id="rId17" Type="http://schemas.openxmlformats.org/officeDocument/2006/relationships/slide" Target="slides/slide10.xml"/><Relationship Id="rId39" Type="http://schemas.openxmlformats.org/officeDocument/2006/relationships/font" Target="fonts/Inter-italic.fntdata"/><Relationship Id="rId16" Type="http://schemas.openxmlformats.org/officeDocument/2006/relationships/slide" Target="slides/slide9.xml"/><Relationship Id="rId38" Type="http://schemas.openxmlformats.org/officeDocument/2006/relationships/font" Target="fonts/Inte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80b60c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80b60c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9a7336879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9a7336879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9a733687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9a733687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9a733687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9a733687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a36ace1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2a36ace1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9a733687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29a733687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a36ace15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2a36ace1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9a733687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9a733687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9a7336879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29a7336879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9a733687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29a733687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9a733687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9a733687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80b60c33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80b60c33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a32a57b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2a32a57b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f6748e7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f6748e7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9a73368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29a73368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9a733687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9a73368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8420f2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8420f2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9a7336879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29a7336879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2a36ace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2a36ace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9a733687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9a733687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9a733687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9a733687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mmons.wikimedia.org/w/index.php?title=User:CactiStaccingCrane&amp;action=edit&amp;redlink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mmons.wikimedia.org/w/index.php?title=User:CactiStaccingCrane&amp;action=edit&amp;redlink=1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Integrative Project</a:t>
            </a:r>
            <a:endParaRPr/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693"/>
            <a:ext cx="40365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Adriano Soldera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Andrei</a:t>
            </a:r>
            <a:r>
              <a:rPr lang="en"/>
              <a:t> Popescu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Cristian-Petru Marza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Tiganasu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3"/>
          <p:cNvSpPr/>
          <p:nvPr/>
        </p:nvSpPr>
        <p:spPr>
          <a:xfrm>
            <a:off x="210900" y="196800"/>
            <a:ext cx="3977100" cy="1011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Totally</a:t>
            </a:r>
            <a:r>
              <a:rPr lang="en"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Legit Balkans</a:t>
            </a:r>
            <a:endParaRPr sz="34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775" y="117125"/>
            <a:ext cx="3662825" cy="434435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5972525" y="3613125"/>
            <a:ext cx="9711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+Italy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5156838" y="4461475"/>
            <a:ext cx="3662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Encyclopædia Britannica, Inc. “Balkans.”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Encyclopædia Britannica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https://www.britannica.com/place/Balkans/In-the-Roman-Empire#/media/1/50325/110370.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Accessed 29 Jan. 2025.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472350" y="483725"/>
            <a:ext cx="79851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Parameters</a:t>
            </a:r>
            <a:endParaRPr/>
          </a:p>
        </p:txBody>
      </p:sp>
      <p:sp>
        <p:nvSpPr>
          <p:cNvPr id="463" name="Google Shape;463;p62"/>
          <p:cNvSpPr txBox="1"/>
          <p:nvPr>
            <p:ph idx="2" type="title"/>
          </p:nvPr>
        </p:nvSpPr>
        <p:spPr>
          <a:xfrm>
            <a:off x="5317050" y="1585275"/>
            <a:ext cx="31404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Number</a:t>
            </a:r>
            <a:r>
              <a:rPr b="1" lang="en" sz="2000">
                <a:latin typeface="Inter"/>
                <a:ea typeface="Inter"/>
                <a:cs typeface="Inter"/>
                <a:sym typeface="Inter"/>
              </a:rPr>
              <a:t> of planets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Style of UI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Planet masses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Speed of the simulation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Velocity of a body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62"/>
          <p:cNvSpPr txBox="1"/>
          <p:nvPr/>
        </p:nvSpPr>
        <p:spPr>
          <a:xfrm>
            <a:off x="1002100" y="4268825"/>
            <a:ext cx="37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“Jupiter Transparent.”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Nine Planets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2 Mar. 2020, https://nineplanets.org/planets-transparent-background/. Accessed 29 Jan. 2025.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00" y="1308125"/>
            <a:ext cx="3947591" cy="29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>
            <p:ph type="title"/>
          </p:nvPr>
        </p:nvSpPr>
        <p:spPr>
          <a:xfrm>
            <a:off x="472350" y="44850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Input</a:t>
            </a:r>
            <a:endParaRPr/>
          </a:p>
        </p:txBody>
      </p:sp>
      <p:sp>
        <p:nvSpPr>
          <p:cNvPr id="471" name="Google Shape;471;p63"/>
          <p:cNvSpPr txBox="1"/>
          <p:nvPr>
            <p:ph idx="2" type="title"/>
          </p:nvPr>
        </p:nvSpPr>
        <p:spPr>
          <a:xfrm>
            <a:off x="472350" y="1428775"/>
            <a:ext cx="78924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Changing the planet system by adding and removing objects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Changing the timescale so we can simulate decades or centuries in mere minutes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Changing specific parameters of planets for full control, such as: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Mass of a body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Velocity of a body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title"/>
          </p:nvPr>
        </p:nvSpPr>
        <p:spPr>
          <a:xfrm>
            <a:off x="472350" y="44850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Output</a:t>
            </a:r>
            <a:endParaRPr/>
          </a:p>
        </p:txBody>
      </p:sp>
      <p:sp>
        <p:nvSpPr>
          <p:cNvPr id="477" name="Google Shape;477;p64"/>
          <p:cNvSpPr txBox="1"/>
          <p:nvPr>
            <p:ph idx="2" type="title"/>
          </p:nvPr>
        </p:nvSpPr>
        <p:spPr>
          <a:xfrm>
            <a:off x="472350" y="1428775"/>
            <a:ext cx="78924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application responds by updating the simulation accordingly: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forces change in real time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orbits change their visualized path accordingly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style of the orbit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406225" y="409350"/>
            <a:ext cx="8127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First-Look </a:t>
            </a:r>
            <a:endParaRPr/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3" y="1886375"/>
            <a:ext cx="4018775" cy="24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800" y="1886375"/>
            <a:ext cx="3907131" cy="24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5"/>
          <p:cNvSpPr txBox="1"/>
          <p:nvPr/>
        </p:nvSpPr>
        <p:spPr>
          <a:xfrm>
            <a:off x="560525" y="4365900"/>
            <a:ext cx="139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*assets drawn by team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type="title"/>
          </p:nvPr>
        </p:nvSpPr>
        <p:spPr>
          <a:xfrm>
            <a:off x="472350" y="448500"/>
            <a:ext cx="62313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491" name="Google Shape;491;p66"/>
          <p:cNvSpPr txBox="1"/>
          <p:nvPr>
            <p:ph idx="2" type="title"/>
          </p:nvPr>
        </p:nvSpPr>
        <p:spPr>
          <a:xfrm>
            <a:off x="339000" y="1312875"/>
            <a:ext cx="4651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Agile </a:t>
            </a:r>
            <a:r>
              <a:rPr lang="en" sz="2000"/>
              <a:t>methodology</a:t>
            </a:r>
            <a:r>
              <a:rPr lang="en" sz="2000"/>
              <a:t> will be used 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Several sprints with added-on features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Thorough task division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 Established timelines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Organization using Jira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Communication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Learning from </a:t>
            </a:r>
            <a:r>
              <a:rPr lang="en" sz="2000"/>
              <a:t>each other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Usage of Discord</a:t>
            </a:r>
            <a:endParaRPr sz="2000"/>
          </a:p>
        </p:txBody>
      </p:sp>
      <p:sp>
        <p:nvSpPr>
          <p:cNvPr id="492" name="Google Shape;492;p66"/>
          <p:cNvSpPr txBox="1"/>
          <p:nvPr/>
        </p:nvSpPr>
        <p:spPr>
          <a:xfrm>
            <a:off x="5064300" y="3104050"/>
            <a:ext cx="341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“Fig. Agile Model.”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Javatpoint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https://www.javatpoint.com/software-engineering-agile-model. Accessed 29 Jan. 2025.</a:t>
            </a:r>
            <a:endParaRPr sz="400">
              <a:solidFill>
                <a:schemeClr val="accent1"/>
              </a:solidFill>
            </a:endParaRPr>
          </a:p>
        </p:txBody>
      </p:sp>
      <p:pic>
        <p:nvPicPr>
          <p:cNvPr id="493" name="Google Shape;4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288" y="240325"/>
            <a:ext cx="3854225" cy="286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472350" y="321425"/>
            <a:ext cx="8310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JavaFX elements</a:t>
            </a:r>
            <a:endParaRPr/>
          </a:p>
        </p:txBody>
      </p:sp>
      <p:sp>
        <p:nvSpPr>
          <p:cNvPr id="499" name="Google Shape;499;p67"/>
          <p:cNvSpPr txBox="1"/>
          <p:nvPr>
            <p:ph idx="2" type="title"/>
          </p:nvPr>
        </p:nvSpPr>
        <p:spPr>
          <a:xfrm>
            <a:off x="472275" y="1835875"/>
            <a:ext cx="40998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Buttons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Sliders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Animations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Interpolators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Canvas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MVC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7"/>
          <p:cNvSpPr txBox="1"/>
          <p:nvPr>
            <p:ph idx="2" type="title"/>
          </p:nvPr>
        </p:nvSpPr>
        <p:spPr>
          <a:xfrm>
            <a:off x="4571925" y="1835875"/>
            <a:ext cx="40998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FXML with Scene Builder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Radio Buttons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 Fields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Labels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CSS</a:t>
            </a:r>
            <a:endParaRPr sz="2000"/>
          </a:p>
        </p:txBody>
      </p:sp>
      <p:sp>
        <p:nvSpPr>
          <p:cNvPr id="501" name="Google Shape;501;p67"/>
          <p:cNvSpPr txBox="1"/>
          <p:nvPr/>
        </p:nvSpPr>
        <p:spPr>
          <a:xfrm>
            <a:off x="472350" y="1343275"/>
            <a:ext cx="32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 non-exhaustive list: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472350" y="378050"/>
            <a:ext cx="62313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07" name="Google Shape;507;p68"/>
          <p:cNvSpPr txBox="1"/>
          <p:nvPr/>
        </p:nvSpPr>
        <p:spPr>
          <a:xfrm>
            <a:off x="0" y="1323413"/>
            <a:ext cx="52602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Deliverable 3 Part 1</a:t>
            </a:r>
            <a:endParaRPr b="1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Class and Method Skeletons	</a:t>
            </a:r>
            <a:endParaRPr>
              <a:solidFill>
                <a:srgbClr val="00FF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First Implementation of User Interface	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User Interface Loading Class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Design and Search for Basic Assets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Basic Frame Resizing/Camera System Implementation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8" name="Google Shape;508;p68"/>
          <p:cNvSpPr txBox="1"/>
          <p:nvPr/>
        </p:nvSpPr>
        <p:spPr>
          <a:xfrm>
            <a:off x="5158200" y="1323425"/>
            <a:ext cx="39858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Deliverable 3 Part 2</a:t>
            </a:r>
            <a:endParaRPr b="1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Vector Math Class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JSON File Handling Classes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Implementation of Rendering System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First Implementation of Physics Engine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Basic Scene Selector Class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Control/Inspector Panel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68"/>
          <p:cNvSpPr txBox="1"/>
          <p:nvPr/>
        </p:nvSpPr>
        <p:spPr>
          <a:xfrm>
            <a:off x="2478450" y="3102800"/>
            <a:ext cx="41871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Deliverable 3 Part 3</a:t>
            </a:r>
            <a:endParaRPr b="1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Final Implementation of User Interface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Complete Development of Physics </a:t>
            </a: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Engine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Implementation of File Watcher System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Draggable Debug Components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ToolTips and Help Menu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Settings Menu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0" y="2827925"/>
            <a:ext cx="2292751" cy="16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8"/>
          <p:cNvSpPr txBox="1"/>
          <p:nvPr/>
        </p:nvSpPr>
        <p:spPr>
          <a:xfrm>
            <a:off x="185700" y="4474000"/>
            <a:ext cx="139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*asset drawn by team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>
            <p:ph type="title"/>
          </p:nvPr>
        </p:nvSpPr>
        <p:spPr>
          <a:xfrm>
            <a:off x="472350" y="448500"/>
            <a:ext cx="60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Cristian’s Part</a:t>
            </a:r>
            <a:endParaRPr/>
          </a:p>
        </p:txBody>
      </p:sp>
      <p:sp>
        <p:nvSpPr>
          <p:cNvPr id="517" name="Google Shape;517;p69"/>
          <p:cNvSpPr txBox="1"/>
          <p:nvPr>
            <p:ph idx="2" type="title"/>
          </p:nvPr>
        </p:nvSpPr>
        <p:spPr>
          <a:xfrm>
            <a:off x="472350" y="1324800"/>
            <a:ext cx="80457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User interface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Menu bar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Planet control bar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Physics implementation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Kepler’s Laws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Newton’s Law of Universal Gravitation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Camera and planet close-ups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Settings menu and effects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Asset management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Saving and loading feature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/>
          <p:nvPr>
            <p:ph type="title"/>
          </p:nvPr>
        </p:nvSpPr>
        <p:spPr>
          <a:xfrm>
            <a:off x="472350" y="448500"/>
            <a:ext cx="60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Eric’s Part</a:t>
            </a:r>
            <a:endParaRPr/>
          </a:p>
        </p:txBody>
      </p:sp>
      <p:sp>
        <p:nvSpPr>
          <p:cNvPr id="523" name="Google Shape;523;p70"/>
          <p:cNvSpPr txBox="1"/>
          <p:nvPr>
            <p:ph idx="2" type="title"/>
          </p:nvPr>
        </p:nvSpPr>
        <p:spPr>
          <a:xfrm>
            <a:off x="472350" y="1324800"/>
            <a:ext cx="80457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Modification of system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Drag &amp; Drop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Custom Planets</a:t>
            </a:r>
            <a:endParaRPr>
              <a:solidFill>
                <a:schemeClr val="accent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">
                <a:solidFill>
                  <a:schemeClr val="accent1"/>
                </a:solidFill>
              </a:rPr>
              <a:t>Set variables before initializing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UI Loading Class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Assets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Physics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Gravitational Laws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Kepler’s Laws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Saving and loading </a:t>
            </a:r>
            <a:r>
              <a:rPr lang="en">
                <a:solidFill>
                  <a:schemeClr val="accent1"/>
                </a:solidFill>
              </a:rPr>
              <a:t>using</a:t>
            </a:r>
            <a:r>
              <a:rPr lang="en">
                <a:solidFill>
                  <a:schemeClr val="accent1"/>
                </a:solidFill>
              </a:rPr>
              <a:t> JSON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472350" y="448500"/>
            <a:ext cx="60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Andrei’s Part</a:t>
            </a:r>
            <a:endParaRPr/>
          </a:p>
        </p:txBody>
      </p:sp>
      <p:sp>
        <p:nvSpPr>
          <p:cNvPr id="529" name="Google Shape;529;p71"/>
          <p:cNvSpPr txBox="1"/>
          <p:nvPr>
            <p:ph idx="2" type="title"/>
          </p:nvPr>
        </p:nvSpPr>
        <p:spPr>
          <a:xfrm>
            <a:off x="472350" y="1324800"/>
            <a:ext cx="80457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Physics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Gravitational Laws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Kepler’s Laws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Rendering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">
                <a:solidFill>
                  <a:schemeClr val="accent1"/>
                </a:solidFill>
              </a:rPr>
              <a:t>Base object / Driver class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Scene selector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Inputs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File Watcher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Draggable Arrows for velocity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472350" y="40242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Drawing</a:t>
            </a:r>
            <a:endParaRPr/>
          </a:p>
        </p:txBody>
      </p:sp>
      <p:sp>
        <p:nvSpPr>
          <p:cNvPr id="395" name="Google Shape;395;p54"/>
          <p:cNvSpPr txBox="1"/>
          <p:nvPr>
            <p:ph idx="2" type="title"/>
          </p:nvPr>
        </p:nvSpPr>
        <p:spPr>
          <a:xfrm>
            <a:off x="472350" y="2189150"/>
            <a:ext cx="29655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-Adriano’s Idea</a:t>
            </a:r>
            <a:endParaRPr/>
          </a:p>
        </p:txBody>
      </p:sp>
      <p:sp>
        <p:nvSpPr>
          <p:cNvPr id="396" name="Google Shape;396;p54"/>
          <p:cNvSpPr txBox="1"/>
          <p:nvPr>
            <p:ph idx="2" type="title"/>
          </p:nvPr>
        </p:nvSpPr>
        <p:spPr>
          <a:xfrm>
            <a:off x="607150" y="3141800"/>
            <a:ext cx="82191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Char char="●"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Puzzle Solving Game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Char char="●"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Runs on 2D Physics Engine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Char char="○"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Takes into account 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gravity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, collisions, and object interactions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3">
            <a:alphaModFix/>
          </a:blip>
          <a:srcRect b="0" l="0" r="15469" t="38199"/>
          <a:stretch/>
        </p:blipFill>
        <p:spPr>
          <a:xfrm>
            <a:off x="4067750" y="846600"/>
            <a:ext cx="4267201" cy="20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/>
        </p:nvSpPr>
        <p:spPr>
          <a:xfrm>
            <a:off x="4067750" y="2891450"/>
            <a:ext cx="139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*asset drawn by team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472350" y="448500"/>
            <a:ext cx="60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Adriano’s Part</a:t>
            </a:r>
            <a:endParaRPr/>
          </a:p>
        </p:txBody>
      </p:sp>
      <p:sp>
        <p:nvSpPr>
          <p:cNvPr id="535" name="Google Shape;535;p72"/>
          <p:cNvSpPr txBox="1"/>
          <p:nvPr/>
        </p:nvSpPr>
        <p:spPr>
          <a:xfrm>
            <a:off x="472350" y="1324800"/>
            <a:ext cx="83772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Various User Interface Components (Title Screen, Canvas/MainScene)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Math and Vector Classes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First Physics Implementation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Various UI Features: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Popping out menus as </a:t>
            </a: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separate</a:t>
            </a: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windows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○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Hotkeys for UI management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Settings Menu and Variables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and Help Menus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>
            <p:ph type="title"/>
          </p:nvPr>
        </p:nvSpPr>
        <p:spPr>
          <a:xfrm>
            <a:off x="472350" y="448500"/>
            <a:ext cx="60351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541" name="Google Shape;541;p73"/>
          <p:cNvSpPr txBox="1"/>
          <p:nvPr/>
        </p:nvSpPr>
        <p:spPr>
          <a:xfrm>
            <a:off x="223225" y="1324800"/>
            <a:ext cx="83772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CactiStaccingCrane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 “OUR SOLAR SYSTEM IMAGINE.”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19 Apr. 2022, https://commons.wikimedia.org/wiki/File:Solar_System_true_color.jpg.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Accessed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Dna-Dennis. “Gravitational constant equation.” </a:t>
            </a:r>
            <a:r>
              <a:rPr i="1"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24 Jan. 2008, https://commons.wikimedia.org/wiki/File:NewtonsLawOfUniversalGravitation.svg.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Accessed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Encyclopædia Britannica, Inc. “Balkans.”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Encyclopædia Britannica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https://www.britannica.com/place/Balkans/In-the-Roman-Empire#/media/1/50325/110370.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Accessed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“Fig. Agile Model.”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Javatpoint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https://www.javatpoint.com/software-engineering-agile-model. Accessed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“Jupiter Transparent.”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Nine Planets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2 Mar. 2020, https://nineplanets.org/planets-transparent-background/. Accessed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Tamorlan. “Model of a beam engine.”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12 Apr. 2007, https://commons.wikimedia.org/wiki/File:JamesWattEngine.jpg. Accessed 29 Jan. 2025.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University of Waikato. “Kepler’s laws.” </a:t>
            </a:r>
            <a:r>
              <a:rPr i="1"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Science Learning Hub Pokapū Akoranga Pūtaiao</a:t>
            </a: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27 Mar. 2013, https://www.sciencelearn.org.nz/images/277-kepler-s-laws.</a:t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Accessed 29 Jan. 2025.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303975" y="344400"/>
            <a:ext cx="29064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sp>
        <p:nvSpPr>
          <p:cNvPr id="404" name="Google Shape;404;p55"/>
          <p:cNvSpPr txBox="1"/>
          <p:nvPr>
            <p:ph idx="2" type="title"/>
          </p:nvPr>
        </p:nvSpPr>
        <p:spPr>
          <a:xfrm>
            <a:off x="274425" y="20331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Andrei’s idea</a:t>
            </a:r>
            <a:endParaRPr/>
          </a:p>
        </p:txBody>
      </p:sp>
      <p:sp>
        <p:nvSpPr>
          <p:cNvPr id="405" name="Google Shape;405;p55"/>
          <p:cNvSpPr txBox="1"/>
          <p:nvPr/>
        </p:nvSpPr>
        <p:spPr>
          <a:xfrm>
            <a:off x="560525" y="2439725"/>
            <a:ext cx="50508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Simulating the mechanical movement of a steam piston engine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Touching on the concepts of:</a:t>
            </a:r>
            <a:endParaRPr sz="13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Force over time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Pressure vessels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Heat transfer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Mechanical engineering of the valve gear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Inputs: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Changing the amount of fuel in the firebox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Char char="-"/>
            </a:pPr>
            <a:r>
              <a:rPr lang="en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Moving the throttle and reverser</a:t>
            </a:r>
            <a:endParaRPr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525" y="142500"/>
            <a:ext cx="2906400" cy="237053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 txBox="1"/>
          <p:nvPr/>
        </p:nvSpPr>
        <p:spPr>
          <a:xfrm>
            <a:off x="6034725" y="2549100"/>
            <a:ext cx="3000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Tamorlan. “Model of a beam engine.”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12 Apr. 2007, https://commons.wikimedia.org/wiki/File:JamesWattEngine.jpg. Accessed 29 Jan. 2025.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title"/>
          </p:nvPr>
        </p:nvSpPr>
        <p:spPr>
          <a:xfrm>
            <a:off x="290450" y="3370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Simulator</a:t>
            </a:r>
            <a:endParaRPr/>
          </a:p>
        </p:txBody>
      </p:sp>
      <p:sp>
        <p:nvSpPr>
          <p:cNvPr id="413" name="Google Shape;413;p56"/>
          <p:cNvSpPr txBox="1"/>
          <p:nvPr>
            <p:ph idx="2" type="title"/>
          </p:nvPr>
        </p:nvSpPr>
        <p:spPr>
          <a:xfrm>
            <a:off x="507600" y="2025750"/>
            <a:ext cx="29655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-Cristian’s Idea</a:t>
            </a:r>
            <a:endParaRPr/>
          </a:p>
        </p:txBody>
      </p:sp>
      <p:sp>
        <p:nvSpPr>
          <p:cNvPr id="414" name="Google Shape;414;p56"/>
          <p:cNvSpPr txBox="1"/>
          <p:nvPr/>
        </p:nvSpPr>
        <p:spPr>
          <a:xfrm>
            <a:off x="521600" y="2658750"/>
            <a:ext cx="576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Program allowing the creation of a torque simulation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Torque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Rotational velocity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Generating energy with magnetism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5" name="Google Shape;415;p56"/>
          <p:cNvPicPr preferRelativeResize="0"/>
          <p:nvPr/>
        </p:nvPicPr>
        <p:blipFill rotWithShape="1">
          <a:blip r:embed="rId3">
            <a:alphaModFix/>
          </a:blip>
          <a:srcRect b="4598" l="0" r="0" t="0"/>
          <a:stretch/>
        </p:blipFill>
        <p:spPr>
          <a:xfrm>
            <a:off x="5824325" y="337050"/>
            <a:ext cx="2742799" cy="31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 txBox="1"/>
          <p:nvPr/>
        </p:nvSpPr>
        <p:spPr>
          <a:xfrm>
            <a:off x="5748700" y="3480675"/>
            <a:ext cx="139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*asset drawn by team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type="title"/>
          </p:nvPr>
        </p:nvSpPr>
        <p:spPr>
          <a:xfrm>
            <a:off x="420900" y="37377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Simulator</a:t>
            </a:r>
            <a:endParaRPr/>
          </a:p>
        </p:txBody>
      </p:sp>
      <p:sp>
        <p:nvSpPr>
          <p:cNvPr id="422" name="Google Shape;422;p57"/>
          <p:cNvSpPr txBox="1"/>
          <p:nvPr>
            <p:ph idx="2" type="title"/>
          </p:nvPr>
        </p:nvSpPr>
        <p:spPr>
          <a:xfrm>
            <a:off x="649475" y="21106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-Eric’s Idea</a:t>
            </a:r>
            <a:endParaRPr/>
          </a:p>
        </p:txBody>
      </p:sp>
      <p:sp>
        <p:nvSpPr>
          <p:cNvPr id="423" name="Google Shape;423;p57"/>
          <p:cNvSpPr txBox="1"/>
          <p:nvPr/>
        </p:nvSpPr>
        <p:spPr>
          <a:xfrm>
            <a:off x="499225" y="2810200"/>
            <a:ext cx="495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Gravity (Newton’s Law of Universal Gravitation)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Planetary</a:t>
            </a:r>
            <a:r>
              <a:rPr lang="en" sz="18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 Motion (Kepler’s Laws)</a:t>
            </a:r>
            <a:endParaRPr sz="18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5077700" y="2568100"/>
            <a:ext cx="3702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CactiStaccingCrane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 “OUR SOLAR SYSTEM IMAGINE.”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19 Apr. 2022, https://commons.wikimedia.org/wiki/File: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Solar_System_true_color.jpg.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Accessed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29 Jan. 2025. 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700" y="506900"/>
            <a:ext cx="3702600" cy="208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328175" y="105550"/>
            <a:ext cx="80847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graphicFrame>
        <p:nvGraphicFramePr>
          <p:cNvPr id="431" name="Google Shape;431;p58"/>
          <p:cNvGraphicFramePr/>
          <p:nvPr/>
        </p:nvGraphicFramePr>
        <p:xfrm>
          <a:off x="560525" y="10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{0027979F-A4A5-491F-B76F-C459C9A6FC98}</a:tableStyleId>
              </a:tblPr>
              <a:tblGrid>
                <a:gridCol w="3810000"/>
                <a:gridCol w="3810000"/>
              </a:tblGrid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Project Ideas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Description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 Member’s name and Project Idea 1: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Adriano Soldera - Physics Drawing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 Member’s name and Project Idea 2: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Andrei Popescu - Steam Engine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 Member’s name and Project Idea 3: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Cristian-Petru Marza - Torque Simulator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 Member’s name and Project Idea 4: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Eric Tiganasu - Space Simulator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85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Selected Project Ideas and why: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chosen project is the Space Physics Simulator. This is because it is the most </a:t>
                      </a: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interesting</a:t>
                      </a: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idea, as the team felt that most people don’t realize both the scale and the overall behavior of space, and more specifically the solar system.</a:t>
                      </a:r>
                      <a:r>
                        <a:rPr lang="en" sz="1200">
                          <a:solidFill>
                            <a:schemeClr val="accent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In comparison to other ideas, the Space Physics Simulator allows for a project with multiple physical notions and multiple user inputs while being doable in the suggested time frame.</a:t>
                      </a:r>
                      <a:endParaRPr sz="1200">
                        <a:solidFill>
                          <a:schemeClr val="accent4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/>
          <p:nvPr>
            <p:ph type="title"/>
          </p:nvPr>
        </p:nvSpPr>
        <p:spPr>
          <a:xfrm>
            <a:off x="406225" y="350725"/>
            <a:ext cx="75117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vs. Disadvantages</a:t>
            </a:r>
            <a:endParaRPr/>
          </a:p>
        </p:txBody>
      </p:sp>
      <p:sp>
        <p:nvSpPr>
          <p:cNvPr id="437" name="Google Shape;437;p59"/>
          <p:cNvSpPr txBox="1"/>
          <p:nvPr>
            <p:ph idx="2" type="title"/>
          </p:nvPr>
        </p:nvSpPr>
        <p:spPr>
          <a:xfrm>
            <a:off x="195375" y="2039425"/>
            <a:ext cx="4432500" cy="26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Reject</a:t>
            </a:r>
            <a:r>
              <a:rPr lang="en" u="sng">
                <a:solidFill>
                  <a:srgbClr val="FF0000"/>
                </a:solidFill>
              </a:rPr>
              <a:t>ed Ideas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Physics Drawing -&gt; Time-</a:t>
            </a:r>
            <a:r>
              <a:rPr lang="en">
                <a:solidFill>
                  <a:srgbClr val="FF0000"/>
                </a:solidFill>
              </a:rPr>
              <a:t>consuming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Steam Engine -&gt; Little possibilities for user interaction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Torque Simulator -&gt; Singular </a:t>
            </a:r>
            <a:r>
              <a:rPr lang="en">
                <a:solidFill>
                  <a:srgbClr val="FF0000"/>
                </a:solidFill>
              </a:rPr>
              <a:t>physics </a:t>
            </a:r>
            <a:r>
              <a:rPr lang="en">
                <a:solidFill>
                  <a:srgbClr val="FF0000"/>
                </a:solidFill>
              </a:rPr>
              <a:t>notion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8" name="Google Shape;438;p59"/>
          <p:cNvSpPr txBox="1"/>
          <p:nvPr>
            <p:ph idx="2" type="title"/>
          </p:nvPr>
        </p:nvSpPr>
        <p:spPr>
          <a:xfrm>
            <a:off x="4572000" y="2039425"/>
            <a:ext cx="4049400" cy="26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FF00"/>
                </a:solidFill>
              </a:rPr>
              <a:t>S</a:t>
            </a:r>
            <a:r>
              <a:rPr lang="en" u="sng">
                <a:solidFill>
                  <a:srgbClr val="00FF00"/>
                </a:solidFill>
              </a:rPr>
              <a:t>pace Physics Simulation</a:t>
            </a:r>
            <a:endParaRPr u="sng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-&gt; </a:t>
            </a:r>
            <a:r>
              <a:rPr lang="en">
                <a:solidFill>
                  <a:srgbClr val="00FF00"/>
                </a:solidFill>
              </a:rPr>
              <a:t>Feasible in allocated time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-&gt; Lots of user interaction possibilities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-&gt; Multiple physics and mathematical notions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472350" y="40152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444" name="Google Shape;444;p60"/>
          <p:cNvSpPr txBox="1"/>
          <p:nvPr/>
        </p:nvSpPr>
        <p:spPr>
          <a:xfrm>
            <a:off x="748500" y="1585300"/>
            <a:ext cx="7647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"/>
              <a:buChar char="●"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Newton's Law of Universal Gravitation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"/>
              <a:buChar char="●"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Kepler’s Laws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"/>
              <a:buChar char="●"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Vector Analysis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" name="Google Shape;4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550" y="275700"/>
            <a:ext cx="2424000" cy="1515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0"/>
          <p:cNvSpPr txBox="1"/>
          <p:nvPr/>
        </p:nvSpPr>
        <p:spPr>
          <a:xfrm>
            <a:off x="6474350" y="1790700"/>
            <a:ext cx="2546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Dna-Dennis. “Gravitational constant equation.” </a:t>
            </a:r>
            <a:r>
              <a:rPr i="1" lang="en" sz="4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Wikimedia Commons</a:t>
            </a:r>
            <a:r>
              <a:rPr lang="en" sz="4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, 24 Jan. 2008, https://commons.wikimedia.org/wiki/File:NewtonsLawOfUniversalGravitation.svg. Accessed 29 Jan. 2025.</a:t>
            </a:r>
            <a:endParaRPr sz="4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7" name="Google Shape;44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925" y="2571750"/>
            <a:ext cx="2917774" cy="1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 txBox="1"/>
          <p:nvPr/>
        </p:nvSpPr>
        <p:spPr>
          <a:xfrm>
            <a:off x="4258925" y="3836125"/>
            <a:ext cx="3001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University of Waikato. “Kepler’s laws.” </a:t>
            </a:r>
            <a:r>
              <a:rPr i="1"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Science Learning Hub Pokapū Akoranga Pūtaiao</a:t>
            </a: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 27 Mar. 2013, https://www.sciencelearn.org.nz/images/277-kepler-s-laws. Accessed 29 Jan. 2025.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type="title"/>
          </p:nvPr>
        </p:nvSpPr>
        <p:spPr>
          <a:xfrm>
            <a:off x="472350" y="44850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Aspects</a:t>
            </a:r>
            <a:endParaRPr/>
          </a:p>
        </p:txBody>
      </p:sp>
      <p:sp>
        <p:nvSpPr>
          <p:cNvPr id="454" name="Google Shape;454;p61"/>
          <p:cNvSpPr txBox="1"/>
          <p:nvPr>
            <p:ph idx="2" type="title"/>
          </p:nvPr>
        </p:nvSpPr>
        <p:spPr>
          <a:xfrm>
            <a:off x="1123425" y="2232413"/>
            <a:ext cx="81552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Problem -&gt; Perfection and scale of a solar system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ter"/>
                <a:ea typeface="Inter"/>
                <a:cs typeface="Inter"/>
                <a:sym typeface="Inter"/>
              </a:rPr>
              <a:t>Solution -&gt; 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900" y="2799325"/>
            <a:ext cx="2349550" cy="1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1"/>
          <p:cNvSpPr/>
          <p:nvPr/>
        </p:nvSpPr>
        <p:spPr>
          <a:xfrm>
            <a:off x="1625175" y="2571740"/>
            <a:ext cx="4521000" cy="2145900"/>
          </a:xfrm>
          <a:prstGeom prst="mathMultiply">
            <a:avLst>
              <a:gd fmla="val 22247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2710900" y="4633025"/>
            <a:ext cx="139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*asset drawn by team</a:t>
            </a:r>
            <a:endParaRPr sz="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